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3"/>
    <p:sldMasterId id="2147483679" r:id="rId4"/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</p:sldIdLst>
  <p:sldSz cy="5143500" cx="9144000"/>
  <p:notesSz cx="6858000" cy="9144000"/>
  <p:embeddedFontLst>
    <p:embeddedFont>
      <p:font typeface="Titillium Web"/>
      <p:regular r:id="rId94"/>
      <p:bold r:id="rId95"/>
      <p:italic r:id="rId96"/>
      <p:boldItalic r:id="rId97"/>
    </p:embeddedFont>
    <p:embeddedFont>
      <p:font typeface="Crimson Text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CrimsonText-boldItalic.fntdata"/><Relationship Id="rId100" Type="http://schemas.openxmlformats.org/officeDocument/2006/relationships/font" Target="fonts/CrimsonText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TitilliumWeb-bold.fntdata"/><Relationship Id="rId94" Type="http://schemas.openxmlformats.org/officeDocument/2006/relationships/font" Target="fonts/TitilliumWeb-regular.fntdata"/><Relationship Id="rId97" Type="http://schemas.openxmlformats.org/officeDocument/2006/relationships/font" Target="fonts/TitilliumWeb-boldItalic.fntdata"/><Relationship Id="rId96" Type="http://schemas.openxmlformats.org/officeDocument/2006/relationships/font" Target="fonts/TitilliumWeb-italic.fntdata"/><Relationship Id="rId11" Type="http://schemas.openxmlformats.org/officeDocument/2006/relationships/slide" Target="slides/slide5.xml"/><Relationship Id="rId99" Type="http://schemas.openxmlformats.org/officeDocument/2006/relationships/font" Target="fonts/CrimsonText-bold.fntdata"/><Relationship Id="rId10" Type="http://schemas.openxmlformats.org/officeDocument/2006/relationships/slide" Target="slides/slide4.xml"/><Relationship Id="rId98" Type="http://schemas.openxmlformats.org/officeDocument/2006/relationships/font" Target="fonts/CrimsonText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Shape 3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Shape 5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Shape 5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Shape 6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Shape 6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Shape 6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Shape 6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>
              <a:alpha val="81570"/>
            </a:srgbClr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579000" y="1920449"/>
            <a:ext cx="54300" cy="11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 txBox="1"/>
          <p:nvPr>
            <p:ph type="ctrTitle"/>
          </p:nvPr>
        </p:nvSpPr>
        <p:spPr>
          <a:xfrm>
            <a:off x="685800" y="1915625"/>
            <a:ext cx="5412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48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579000" y="1722000"/>
            <a:ext cx="54300" cy="13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type="ctrTitle"/>
          </p:nvPr>
        </p:nvSpPr>
        <p:spPr>
          <a:xfrm>
            <a:off x="826350" y="1519224"/>
            <a:ext cx="4638300" cy="115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36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subTitle"/>
          </p:nvPr>
        </p:nvSpPr>
        <p:spPr>
          <a:xfrm>
            <a:off x="826350" y="2763850"/>
            <a:ext cx="7631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51450" y="1362950"/>
            <a:ext cx="54048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90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▪"/>
              <a:defRPr i="1" sz="3000" u="none" cap="none" strike="noStrike">
                <a:solidFill>
                  <a:srgbClr val="FFFFFF"/>
                </a:solidFill>
              </a:defRPr>
            </a:lvl1pPr>
            <a:lvl2pPr indent="190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▫"/>
              <a:defRPr i="1" sz="3000" u="none" cap="none" strike="noStrike">
                <a:solidFill>
                  <a:srgbClr val="FFFFFF"/>
                </a:solidFill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▸"/>
              <a:defRPr i="1" sz="3000" u="none" cap="none" strike="noStrike">
                <a:solidFill>
                  <a:srgbClr val="FFFFFF"/>
                </a:solidFill>
              </a:defRPr>
            </a:lvl3pPr>
            <a:lvl4pPr indent="1905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4pPr>
            <a:lvl5pPr indent="1651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5pPr>
            <a:lvl6pPr indent="1905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6pPr>
            <a:lvl7pPr indent="2032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7pPr>
            <a:lvl8pPr indent="2032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8pPr>
            <a:lvl9pPr indent="1905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/>
        </p:nvSpPr>
        <p:spPr>
          <a:xfrm>
            <a:off x="439872" y="742343"/>
            <a:ext cx="19575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0" lvl="2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0" lvl="3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0" lvl="4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0" lvl="5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0" lvl="6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0" lvl="7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0" lvl="8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▪"/>
              <a:defRPr i="0" u="none" cap="none" strike="noStrike">
                <a:solidFill>
                  <a:schemeClr val="dk1"/>
                </a:solidFill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▫"/>
              <a:defRPr i="0" u="none" cap="none" strike="noStrike">
                <a:solidFill>
                  <a:schemeClr val="dk1"/>
                </a:solidFill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▸"/>
              <a:defRPr i="0" u="none" cap="none" strike="noStrike">
                <a:solidFill>
                  <a:schemeClr val="dk1"/>
                </a:solidFill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Shape 75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Shape 76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700"/>
            </a:lvl2pPr>
            <a:lvl3pPr indent="0" lvl="2" rtl="0">
              <a:spcBef>
                <a:spcPts val="0"/>
              </a:spcBef>
              <a:buNone/>
              <a:defRPr sz="1700"/>
            </a:lvl3pPr>
            <a:lvl4pPr indent="0" lvl="3" rtl="0">
              <a:spcBef>
                <a:spcPts val="0"/>
              </a:spcBef>
              <a:buNone/>
              <a:defRPr sz="1700"/>
            </a:lvl4pPr>
            <a:lvl5pPr indent="0" lvl="4" rtl="0">
              <a:spcBef>
                <a:spcPts val="0"/>
              </a:spcBef>
              <a:buNone/>
              <a:defRPr sz="1700"/>
            </a:lvl5pPr>
            <a:lvl6pPr indent="0" lvl="5" rtl="0">
              <a:spcBef>
                <a:spcPts val="0"/>
              </a:spcBef>
              <a:buNone/>
              <a:defRPr sz="1700"/>
            </a:lvl6pPr>
            <a:lvl7pPr indent="0" lvl="6" rtl="0">
              <a:spcBef>
                <a:spcPts val="0"/>
              </a:spcBef>
              <a:buNone/>
              <a:defRPr sz="1700"/>
            </a:lvl7pPr>
            <a:lvl8pPr indent="0" lvl="7" rtl="0">
              <a:spcBef>
                <a:spcPts val="0"/>
              </a:spcBef>
              <a:buNone/>
              <a:defRPr sz="1700"/>
            </a:lvl8pPr>
            <a:lvl9pPr indent="0" lvl="8" rtl="0">
              <a:spcBef>
                <a:spcPts val="0"/>
              </a:spcBef>
              <a:buNone/>
              <a:defRPr sz="1700"/>
            </a:lvl9pPr>
          </a:lstStyle>
          <a:p/>
        </p:txBody>
      </p:sp>
      <p:sp>
        <p:nvSpPr>
          <p:cNvPr id="80" name="Shape 80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457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l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124200" y="4767264"/>
            <a:ext cx="289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ctr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553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311700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8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41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73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3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187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>
              <a:alpha val="81570"/>
            </a:srgbClr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579000" y="1920449"/>
            <a:ext cx="54300" cy="119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Shape 95"/>
          <p:cNvSpPr txBox="1"/>
          <p:nvPr>
            <p:ph type="ctrTitle"/>
          </p:nvPr>
        </p:nvSpPr>
        <p:spPr>
          <a:xfrm>
            <a:off x="685800" y="1915625"/>
            <a:ext cx="54120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48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4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color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0" y="0"/>
            <a:ext cx="9144000" cy="259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/>
        </p:nvSpPr>
        <p:spPr>
          <a:xfrm>
            <a:off x="0" y="0"/>
            <a:ext cx="9144000" cy="3745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579000" y="1722000"/>
            <a:ext cx="54300" cy="13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Shape 102"/>
          <p:cNvSpPr txBox="1"/>
          <p:nvPr>
            <p:ph type="ctrTitle"/>
          </p:nvPr>
        </p:nvSpPr>
        <p:spPr>
          <a:xfrm>
            <a:off x="826350" y="1519224"/>
            <a:ext cx="4638300" cy="115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None/>
              <a:defRPr i="0" sz="36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Clr>
                <a:srgbClr val="FFFFFF"/>
              </a:buClr>
              <a:buFont typeface="Titillium Web"/>
              <a:buNone/>
              <a:defRPr b="1" sz="36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" type="subTitle"/>
          </p:nvPr>
        </p:nvSpPr>
        <p:spPr>
          <a:xfrm>
            <a:off x="826350" y="2763850"/>
            <a:ext cx="76317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itillium Web"/>
              <a:buNone/>
              <a:defRPr b="0" i="0" sz="3000" u="none" cap="none" strike="noStrike">
                <a:solidFill>
                  <a:srgbClr val="000000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0" y="-9750"/>
            <a:ext cx="7726800" cy="51630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51450" y="1362950"/>
            <a:ext cx="5404800" cy="27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905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▪"/>
              <a:defRPr i="1" sz="3000" u="none" cap="none" strike="noStrike">
                <a:solidFill>
                  <a:srgbClr val="FFFFFF"/>
                </a:solidFill>
              </a:defRPr>
            </a:lvl1pPr>
            <a:lvl2pPr indent="1905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▫"/>
              <a:defRPr i="1" sz="3000" u="none" cap="none" strike="noStrike">
                <a:solidFill>
                  <a:srgbClr val="FFFFFF"/>
                </a:solidFill>
              </a:defRPr>
            </a:lvl2pPr>
            <a:lvl3pPr indent="2032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▸"/>
              <a:defRPr i="1" sz="3000" u="none" cap="none" strike="noStrike">
                <a:solidFill>
                  <a:srgbClr val="FFFFFF"/>
                </a:solidFill>
              </a:defRPr>
            </a:lvl3pPr>
            <a:lvl4pPr indent="1905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4pPr>
            <a:lvl5pPr indent="1651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5pPr>
            <a:lvl6pPr indent="1905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6pPr>
            <a:lvl7pPr indent="2032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7pPr>
            <a:lvl8pPr indent="2032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8pPr>
            <a:lvl9pPr indent="1905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▹"/>
              <a:defRPr i="1" sz="3000" u="none" cap="none" strike="noStrike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Shape 108"/>
          <p:cNvSpPr txBox="1"/>
          <p:nvPr/>
        </p:nvSpPr>
        <p:spPr>
          <a:xfrm>
            <a:off x="439872" y="742343"/>
            <a:ext cx="1957500" cy="653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None/>
              <a:defRPr i="0" u="none" cap="none" strike="noStrike">
                <a:solidFill>
                  <a:srgbClr val="000000"/>
                </a:solidFill>
              </a:defRPr>
            </a:lvl1pPr>
            <a:lvl2pPr indent="0" lvl="1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0" lvl="2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0" lvl="3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0" lvl="4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0" lvl="5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0" lvl="6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0" lvl="7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0" lvl="8" rtl="0">
              <a:spcBef>
                <a:spcPts val="0"/>
              </a:spcBef>
              <a:buFont typeface="Crimson Text"/>
              <a:buNone/>
              <a:defRPr sz="27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▪"/>
              <a:defRPr i="0" u="none" cap="none" strike="noStrike">
                <a:solidFill>
                  <a:schemeClr val="dk1"/>
                </a:solidFill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▫"/>
              <a:defRPr i="0" u="none" cap="none" strike="noStrike">
                <a:solidFill>
                  <a:schemeClr val="dk1"/>
                </a:solidFill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▸"/>
              <a:defRPr i="0" u="none" cap="none" strike="noStrike">
                <a:solidFill>
                  <a:schemeClr val="dk1"/>
                </a:solidFill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Char char="▹"/>
              <a:defRPr i="0" u="none" cap="none" strike="noStrike">
                <a:solidFill>
                  <a:schemeClr val="dk1"/>
                </a:solidFill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▹"/>
              <a:defRPr i="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Shape 113"/>
          <p:cNvSpPr/>
          <p:nvPr/>
        </p:nvSpPr>
        <p:spPr>
          <a:xfrm>
            <a:off x="579000" y="579000"/>
            <a:ext cx="54300" cy="6756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Shape 114"/>
          <p:cNvSpPr/>
          <p:nvPr/>
        </p:nvSpPr>
        <p:spPr>
          <a:xfrm>
            <a:off x="9089700" y="0"/>
            <a:ext cx="54300" cy="5143500"/>
          </a:xfrm>
          <a:prstGeom prst="rect">
            <a:avLst/>
          </a:prstGeom>
          <a:solidFill>
            <a:srgbClr val="0099FF"/>
          </a:solidFill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Shape 11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ctrTitle"/>
          </p:nvPr>
        </p:nvSpPr>
        <p:spPr>
          <a:xfrm>
            <a:off x="685800" y="1597820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700"/>
            </a:lvl2pPr>
            <a:lvl3pPr indent="0" lvl="2" rtl="0">
              <a:spcBef>
                <a:spcPts val="0"/>
              </a:spcBef>
              <a:buNone/>
              <a:defRPr sz="1700"/>
            </a:lvl3pPr>
            <a:lvl4pPr indent="0" lvl="3" rtl="0">
              <a:spcBef>
                <a:spcPts val="0"/>
              </a:spcBef>
              <a:buNone/>
              <a:defRPr sz="1700"/>
            </a:lvl4pPr>
            <a:lvl5pPr indent="0" lvl="4" rtl="0">
              <a:spcBef>
                <a:spcPts val="0"/>
              </a:spcBef>
              <a:buNone/>
              <a:defRPr sz="1700"/>
            </a:lvl5pPr>
            <a:lvl6pPr indent="0" lvl="5" rtl="0">
              <a:spcBef>
                <a:spcPts val="0"/>
              </a:spcBef>
              <a:buNone/>
              <a:defRPr sz="1700"/>
            </a:lvl6pPr>
            <a:lvl7pPr indent="0" lvl="6" rtl="0">
              <a:spcBef>
                <a:spcPts val="0"/>
              </a:spcBef>
              <a:buNone/>
              <a:defRPr sz="1700"/>
            </a:lvl7pPr>
            <a:lvl8pPr indent="0" lvl="7" rtl="0">
              <a:spcBef>
                <a:spcPts val="0"/>
              </a:spcBef>
              <a:buNone/>
              <a:defRPr sz="1700"/>
            </a:lvl8pPr>
            <a:lvl9pPr indent="0" lvl="8" rtl="0">
              <a:spcBef>
                <a:spcPts val="0"/>
              </a:spcBef>
              <a:buNone/>
              <a:defRPr sz="1700"/>
            </a:lvl9pPr>
          </a:lstStyle>
          <a:p/>
        </p:txBody>
      </p:sp>
      <p:sp>
        <p:nvSpPr>
          <p:cNvPr id="118" name="Shape 118"/>
          <p:cNvSpPr txBox="1"/>
          <p:nvPr>
            <p:ph idx="1" type="subTitle"/>
          </p:nvPr>
        </p:nvSpPr>
        <p:spPr>
          <a:xfrm>
            <a:off x="1371600" y="2914650"/>
            <a:ext cx="64008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spcBef>
                <a:spcPts val="800"/>
              </a:spcBef>
              <a:buClr>
                <a:srgbClr val="888888"/>
              </a:buClr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600"/>
              </a:spcBef>
              <a:buClr>
                <a:srgbClr val="888888"/>
              </a:buClr>
              <a:buFont typeface="Arial"/>
              <a:buNone/>
              <a:defRPr b="0" i="0" sz="2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1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0" type="dt"/>
          </p:nvPr>
        </p:nvSpPr>
        <p:spPr>
          <a:xfrm>
            <a:off x="457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l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1" type="ftr"/>
          </p:nvPr>
        </p:nvSpPr>
        <p:spPr>
          <a:xfrm>
            <a:off x="3124200" y="4767264"/>
            <a:ext cx="289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ctr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6553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i="0" sz="5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2pPr>
            <a:lvl3pPr indent="0" lvl="2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3pPr>
            <a:lvl4pPr indent="0" lvl="3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4pPr>
            <a:lvl5pPr indent="0" lvl="4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5pPr>
            <a:lvl6pPr indent="0" lvl="5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6pPr>
            <a:lvl7pPr indent="0" lvl="6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7pPr>
            <a:lvl8pPr indent="0" lvl="7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8pPr>
            <a:lvl9pPr indent="0" lvl="8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sz="5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" type="subTitle"/>
          </p:nvPr>
        </p:nvSpPr>
        <p:spPr>
          <a:xfrm>
            <a:off x="311700" y="2834124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84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41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733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305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187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i="0" sz="29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3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</p:spPr>
        <p:txBody>
          <a:bodyPr anchorCtr="0" anchor="b" bIns="91450" lIns="91450" rIns="91450" wrap="square" tIns="91450"/>
          <a:lstStyle>
            <a:lvl1pPr lvl="0" rtl="0" algn="ctr">
              <a:spcBef>
                <a:spcPts val="0"/>
              </a:spcBef>
              <a:buSzPct val="100000"/>
              <a:defRPr sz="5100"/>
            </a:lvl1pPr>
            <a:lvl2pPr lvl="1" rtl="0" algn="ctr">
              <a:spcBef>
                <a:spcPts val="0"/>
              </a:spcBef>
              <a:buSzPct val="100000"/>
              <a:defRPr sz="5100"/>
            </a:lvl2pPr>
            <a:lvl3pPr lvl="2" rtl="0" algn="ctr">
              <a:spcBef>
                <a:spcPts val="0"/>
              </a:spcBef>
              <a:buSzPct val="100000"/>
              <a:defRPr sz="5100"/>
            </a:lvl3pPr>
            <a:lvl4pPr lvl="3" rtl="0" algn="ctr">
              <a:spcBef>
                <a:spcPts val="0"/>
              </a:spcBef>
              <a:buSzPct val="100000"/>
              <a:defRPr sz="5100"/>
            </a:lvl4pPr>
            <a:lvl5pPr lvl="4" rtl="0" algn="ctr">
              <a:spcBef>
                <a:spcPts val="0"/>
              </a:spcBef>
              <a:buSzPct val="100000"/>
              <a:defRPr sz="5100"/>
            </a:lvl5pPr>
            <a:lvl6pPr lvl="5" rtl="0" algn="ctr">
              <a:spcBef>
                <a:spcPts val="0"/>
              </a:spcBef>
              <a:buSzPct val="100000"/>
              <a:defRPr sz="5100"/>
            </a:lvl6pPr>
            <a:lvl7pPr lvl="6" rtl="0" algn="ctr">
              <a:spcBef>
                <a:spcPts val="0"/>
              </a:spcBef>
              <a:buSzPct val="100000"/>
              <a:defRPr sz="5100"/>
            </a:lvl7pPr>
            <a:lvl8pPr lvl="7" rtl="0" algn="ctr">
              <a:spcBef>
                <a:spcPts val="0"/>
              </a:spcBef>
              <a:buSzPct val="100000"/>
              <a:defRPr sz="5100"/>
            </a:lvl8pPr>
            <a:lvl9pPr lvl="8" rtl="0" algn="ctr">
              <a:spcBef>
                <a:spcPts val="0"/>
              </a:spcBef>
              <a:buSzPct val="100000"/>
              <a:defRPr sz="5100"/>
            </a:lvl9pPr>
          </a:lstStyle>
          <a:p/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700"/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AND_BODY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0"/>
            <a:ext cx="9144000" cy="879000"/>
          </a:xfrm>
          <a:prstGeom prst="rect">
            <a:avLst/>
          </a:prstGeom>
          <a:solidFill>
            <a:srgbClr val="01AFD1"/>
          </a:solidFill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700"/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311700" y="1152474"/>
            <a:ext cx="8520600" cy="34164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700"/>
              <a:t>‹#›</a:t>
            </a:fld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-21431" y="8001"/>
            <a:ext cx="9144000" cy="8790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buClr>
                <a:srgbClr val="FFFFFF"/>
              </a:buClr>
              <a:buSzPct val="100000"/>
              <a:defRPr sz="3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ctrTitle"/>
          </p:nvPr>
        </p:nvSpPr>
        <p:spPr>
          <a:xfrm>
            <a:off x="311708" y="744574"/>
            <a:ext cx="8520600" cy="2052900"/>
          </a:xfrm>
          <a:prstGeom prst="rect">
            <a:avLst/>
          </a:prstGeom>
        </p:spPr>
        <p:txBody>
          <a:bodyPr anchorCtr="0" anchor="b" bIns="91450" lIns="91450" rIns="91450" wrap="square" tIns="91450"/>
          <a:lstStyle>
            <a:lvl1pPr lvl="0" rtl="0" algn="ctr">
              <a:spcBef>
                <a:spcPts val="0"/>
              </a:spcBef>
              <a:buSzPct val="100000"/>
              <a:defRPr sz="5100"/>
            </a:lvl1pPr>
            <a:lvl2pPr lvl="1" rtl="0" algn="ctr">
              <a:spcBef>
                <a:spcPts val="0"/>
              </a:spcBef>
              <a:buSzPct val="100000"/>
              <a:defRPr sz="5100"/>
            </a:lvl2pPr>
            <a:lvl3pPr lvl="2" rtl="0" algn="ctr">
              <a:spcBef>
                <a:spcPts val="0"/>
              </a:spcBef>
              <a:buSzPct val="100000"/>
              <a:defRPr sz="5100"/>
            </a:lvl3pPr>
            <a:lvl4pPr lvl="3" rtl="0" algn="ctr">
              <a:spcBef>
                <a:spcPts val="0"/>
              </a:spcBef>
              <a:buSzPct val="100000"/>
              <a:defRPr sz="5100"/>
            </a:lvl4pPr>
            <a:lvl5pPr lvl="4" rtl="0" algn="ctr">
              <a:spcBef>
                <a:spcPts val="0"/>
              </a:spcBef>
              <a:buSzPct val="100000"/>
              <a:defRPr sz="5100"/>
            </a:lvl5pPr>
            <a:lvl6pPr lvl="5" rtl="0" algn="ctr">
              <a:spcBef>
                <a:spcPts val="0"/>
              </a:spcBef>
              <a:buSzPct val="100000"/>
              <a:defRPr sz="5100"/>
            </a:lvl6pPr>
            <a:lvl7pPr lvl="6" rtl="0" algn="ctr">
              <a:spcBef>
                <a:spcPts val="0"/>
              </a:spcBef>
              <a:buSzPct val="100000"/>
              <a:defRPr sz="5100"/>
            </a:lvl7pPr>
            <a:lvl8pPr lvl="7" rtl="0" algn="ctr">
              <a:spcBef>
                <a:spcPts val="0"/>
              </a:spcBef>
              <a:buSzPct val="100000"/>
              <a:defRPr sz="5100"/>
            </a:lvl8pPr>
            <a:lvl9pPr lvl="8" rtl="0" algn="ctr">
              <a:spcBef>
                <a:spcPts val="0"/>
              </a:spcBef>
              <a:buSzPct val="100000"/>
              <a:defRPr sz="5100"/>
            </a:lvl9pPr>
          </a:lstStyle>
          <a:p/>
        </p:txBody>
      </p:sp>
      <p:sp>
        <p:nvSpPr>
          <p:cNvPr id="137" name="Shape 1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900"/>
            </a:lvl9pPr>
          </a:lstStyle>
          <a:p/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8472457" y="4663216"/>
            <a:ext cx="548700" cy="393900"/>
          </a:xfrm>
          <a:prstGeom prst="rect">
            <a:avLst/>
          </a:prstGeom>
        </p:spPr>
        <p:txBody>
          <a:bodyPr anchorCtr="0" anchor="ctr" bIns="174175" lIns="174175" rIns="174175" wrap="square" tIns="17417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2700"/>
              <a:t>‹#›</a:t>
            </a:fld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50" lIns="91450" rIns="91450" wrap="square" tIns="91450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700"/>
            </a:lvl2pPr>
            <a:lvl3pPr indent="0" lvl="2" rtl="0">
              <a:spcBef>
                <a:spcPts val="0"/>
              </a:spcBef>
              <a:buNone/>
              <a:defRPr sz="1700"/>
            </a:lvl3pPr>
            <a:lvl4pPr indent="0" lvl="3" rtl="0">
              <a:spcBef>
                <a:spcPts val="0"/>
              </a:spcBef>
              <a:buNone/>
              <a:defRPr sz="1700"/>
            </a:lvl4pPr>
            <a:lvl5pPr indent="0" lvl="4" rtl="0">
              <a:spcBef>
                <a:spcPts val="0"/>
              </a:spcBef>
              <a:buNone/>
              <a:defRPr sz="1700"/>
            </a:lvl5pPr>
            <a:lvl6pPr indent="0" lvl="5" rtl="0">
              <a:spcBef>
                <a:spcPts val="0"/>
              </a:spcBef>
              <a:buNone/>
              <a:defRPr sz="1700"/>
            </a:lvl6pPr>
            <a:lvl7pPr indent="0" lvl="6" rtl="0">
              <a:spcBef>
                <a:spcPts val="0"/>
              </a:spcBef>
              <a:buNone/>
              <a:defRPr sz="1700"/>
            </a:lvl7pPr>
            <a:lvl8pPr indent="0" lvl="7" rtl="0">
              <a:spcBef>
                <a:spcPts val="0"/>
              </a:spcBef>
              <a:buNone/>
              <a:defRPr sz="1700"/>
            </a:lvl8pPr>
            <a:lvl9pPr indent="0" lvl="8" rtl="0">
              <a:spcBef>
                <a:spcPts val="0"/>
              </a:spcBef>
              <a:buNone/>
              <a:defRPr sz="1700"/>
            </a:lvl9pPr>
          </a:lstStyle>
          <a:p/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457200" y="1200150"/>
            <a:ext cx="82296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-152400" lvl="0" marL="342900" marR="0" rtl="0" algn="l"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14300" lvl="1" marL="7493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2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–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»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417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27000" lvl="8" marL="38989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Shape 142"/>
          <p:cNvSpPr txBox="1"/>
          <p:nvPr>
            <p:ph idx="10" type="dt"/>
          </p:nvPr>
        </p:nvSpPr>
        <p:spPr>
          <a:xfrm>
            <a:off x="457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l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Shape 143"/>
          <p:cNvSpPr txBox="1"/>
          <p:nvPr>
            <p:ph idx="11" type="ftr"/>
          </p:nvPr>
        </p:nvSpPr>
        <p:spPr>
          <a:xfrm>
            <a:off x="3124200" y="4767264"/>
            <a:ext cx="289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4175" lIns="174175" rIns="174175" wrap="square" tIns="174175"/>
          <a:lstStyle>
            <a:lvl1pPr indent="0" lvl="0" marL="0" marR="0" rtl="0" algn="ctr">
              <a:spcBef>
                <a:spcPts val="0"/>
              </a:spcBef>
              <a:buSzPct val="245454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84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41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733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305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1877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ct val="158823"/>
              <a:buNone/>
              <a:defRPr b="0" i="0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Shape 144"/>
          <p:cNvSpPr txBox="1"/>
          <p:nvPr>
            <p:ph idx="12" type="sldNum"/>
          </p:nvPr>
        </p:nvSpPr>
        <p:spPr>
          <a:xfrm>
            <a:off x="6553200" y="4767264"/>
            <a:ext cx="21333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5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50" lIns="91450" rIns="91450" wrap="square" tIns="91450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47" name="Shape 14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50" lIns="91450" rIns="91450" wrap="square" tIns="914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None/>
              <a:defRPr b="1" i="0" sz="3600" u="none" cap="none" strike="noStrike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0" lvl="1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723797" y="1586325"/>
            <a:ext cx="6092099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▪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▫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▸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8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None/>
              <a:defRPr b="1" i="0" sz="3600" u="none" cap="none" strike="noStrike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0" lvl="1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0" lvl="2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0" lvl="3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0" lvl="4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0" lvl="5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0" lvl="6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0" lvl="7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0" lvl="8" rtl="0">
              <a:spcBef>
                <a:spcPts val="0"/>
              </a:spcBef>
              <a:buSzPct val="48148"/>
              <a:buFont typeface="Titillium Web"/>
              <a:buNone/>
              <a:defRPr b="1" sz="2700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723797" y="1586325"/>
            <a:ext cx="6092099" cy="31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50" lIns="91450" rIns="91450" wrap="square" tIns="91450"/>
          <a:lstStyle>
            <a:lvl1pPr indent="1270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▪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▫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indent="127000" lvl="2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▸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indent="88900" lvl="3" marL="1384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indent="88900" lvl="4" marL="1841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indent="127000" lvl="5" marL="22733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indent="127000" lvl="6" marL="27305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indent="127000" lvl="7" marL="31877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indent="114300" lvl="8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Char char="▹"/>
              <a:defRPr i="0" sz="1700" u="none" cap="none" strike="noStrike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0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6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7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6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6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ctrTitle"/>
          </p:nvPr>
        </p:nvSpPr>
        <p:spPr>
          <a:xfrm>
            <a:off x="685800" y="1915625"/>
            <a:ext cx="8223600" cy="11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25" lIns="91450" rIns="91450" wrap="square" tIns="45725">
            <a:noAutofit/>
          </a:bodyPr>
          <a:lstStyle/>
          <a:p>
            <a:pPr lvl="0" rtl="0">
              <a:spcBef>
                <a:spcPts val="0"/>
              </a:spcBef>
              <a:buClr>
                <a:srgbClr val="FFC000"/>
              </a:buClr>
              <a:buSzPct val="25000"/>
              <a:buFont typeface="Cambria"/>
              <a:buNone/>
            </a:pPr>
            <a:r>
              <a:rPr lang="en">
                <a:solidFill>
                  <a:schemeClr val="lt1"/>
                </a:solidFill>
              </a:rPr>
              <a:t>Effective Data Visualization</a:t>
            </a:r>
          </a:p>
        </p:txBody>
      </p:sp>
      <p:pic>
        <p:nvPicPr>
          <p:cNvPr id="154" name="Shape 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324" y="228504"/>
            <a:ext cx="3417610" cy="34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844425" y="1586325"/>
            <a:ext cx="70179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</a:rPr>
              <a:t>General Goal: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To convey information through graphical representations of data</a:t>
            </a:r>
            <a:br>
              <a:rPr lang="en" sz="1800"/>
            </a:br>
            <a:br>
              <a:rPr lang="en" sz="1800"/>
            </a:br>
            <a:r>
              <a:rPr lang="en" sz="1800"/>
              <a:t>“The greatest value of a picture is when it forces us to notice what we never expected to see” - John Tukey</a:t>
            </a:r>
          </a:p>
        </p:txBody>
      </p:sp>
      <p:sp>
        <p:nvSpPr>
          <p:cNvPr id="212" name="Shape 212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To Understand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rtl="0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</a:rPr>
              <a:t>Specific Goal: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Communicate (Explanatory)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Present data and ideas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Explain and inform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Provide evidence and support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Influence and persuade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n" sz="1800"/>
              <a:t>Analyze (Exploratory)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Explore the data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Asses a situation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Determine how to proceed</a:t>
            </a:r>
          </a:p>
          <a:p>
            <a:pPr indent="-342900" lvl="1" marL="914400" rtl="0">
              <a:spcBef>
                <a:spcPts val="0"/>
              </a:spcBef>
              <a:buSzPct val="100000"/>
            </a:pPr>
            <a:r>
              <a:rPr lang="en" sz="1800"/>
              <a:t>Decide what to do</a:t>
            </a:r>
          </a:p>
        </p:txBody>
      </p:sp>
      <p:sp>
        <p:nvSpPr>
          <p:cNvPr id="218" name="Shape 21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>
                <a:solidFill>
                  <a:srgbClr val="0099FF"/>
                </a:solidFill>
              </a:rPr>
              <a:t>To Understand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To Understand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962" y="1476400"/>
            <a:ext cx="6705916" cy="35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Why Visualization Important</a:t>
            </a:r>
            <a:r>
              <a:rPr b="1" i="0" lang="en" sz="2400"/>
              <a:t>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Computationally Cheap</a:t>
            </a:r>
          </a:p>
        </p:txBody>
      </p:sp>
      <p:sp>
        <p:nvSpPr>
          <p:cNvPr id="230" name="Shape 23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844425" y="1586325"/>
            <a:ext cx="73632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n = Number of observations, p= Number of variables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Imagine you have (1.000.000.000, 2) </a:t>
            </a:r>
          </a:p>
        </p:txBody>
      </p:sp>
      <p:sp>
        <p:nvSpPr>
          <p:cNvPr id="236" name="Shape 23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Computationally Cheap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pic>
        <p:nvPicPr>
          <p:cNvPr descr="unnamed-chunk-3.png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950" y="2305600"/>
            <a:ext cx="2732574" cy="273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/>
          <p:nvPr/>
        </p:nvSpPr>
        <p:spPr>
          <a:xfrm>
            <a:off x="5084725" y="2995475"/>
            <a:ext cx="29319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Visualization is fast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844425" y="1586325"/>
            <a:ext cx="73632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Distribution 0 and 1, Numer.ai competition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									</a:t>
            </a:r>
            <a:r>
              <a:rPr lang="en" sz="1800">
                <a:solidFill>
                  <a:srgbClr val="0099FF"/>
                </a:solidFill>
              </a:rPr>
              <a:t>Almost no signal in the data</a:t>
            </a:r>
            <a:r>
              <a:rPr lang="en" sz="1800"/>
              <a:t> </a:t>
            </a:r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Computationally Cheap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50" y="1996175"/>
            <a:ext cx="3335775" cy="30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Why Visualization Important: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Descriptive Stats might Wrong</a:t>
            </a:r>
          </a:p>
        </p:txBody>
      </p:sp>
      <p:sp>
        <p:nvSpPr>
          <p:cNvPr id="251" name="Shape 25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scombe_quartet.png"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387" y="1644699"/>
            <a:ext cx="4665074" cy="349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/>
          <p:nvPr>
            <p:ph idx="1" type="body"/>
          </p:nvPr>
        </p:nvSpPr>
        <p:spPr>
          <a:xfrm>
            <a:off x="844425" y="1586325"/>
            <a:ext cx="73632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Anscombe’s quartet</a:t>
            </a:r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Descriptive Stats might Wrong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Descriptive Stats might Wrong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550" y="1476400"/>
            <a:ext cx="5034910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Descriptive Stats might Wrong</a:t>
            </a:r>
          </a:p>
        </p:txBody>
      </p:sp>
      <p:pic>
        <p:nvPicPr>
          <p:cNvPr descr="DinoSequentialSmaller.gif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37" y="1498400"/>
            <a:ext cx="7877175" cy="3162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1212400" y="4795700"/>
            <a:ext cx="6260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Source: </a:t>
            </a:r>
            <a:r>
              <a:rPr lang="en"/>
              <a:t>https://www.autodeskresearch.com/publications/samestats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Motivations</a:t>
            </a:r>
          </a:p>
        </p:txBody>
      </p:sp>
      <p:sp>
        <p:nvSpPr>
          <p:cNvPr id="160" name="Shape 160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Take home messages:</a:t>
            </a:r>
          </a:p>
          <a:p>
            <a:pPr indent="-3429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You have to do visualization because:</a:t>
            </a: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You have to </a:t>
            </a:r>
            <a:r>
              <a:rPr lang="en" sz="1800">
                <a:solidFill>
                  <a:srgbClr val="0099FF"/>
                </a:solidFill>
              </a:rPr>
              <a:t>understand your data</a:t>
            </a:r>
            <a:r>
              <a:rPr lang="en" sz="1800"/>
              <a:t> </a:t>
            </a: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800"/>
              <a:t>Visualization is </a:t>
            </a:r>
            <a:r>
              <a:rPr lang="en" sz="1800">
                <a:solidFill>
                  <a:srgbClr val="0099FF"/>
                </a:solidFill>
              </a:rPr>
              <a:t>computationally cheap</a:t>
            </a:r>
          </a:p>
          <a:p>
            <a:pPr indent="-3429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Descriptive Stats </a:t>
            </a:r>
            <a:r>
              <a:rPr lang="en" sz="1800">
                <a:solidFill>
                  <a:srgbClr val="0099FF"/>
                </a:solidFill>
              </a:rPr>
              <a:t>might wrong</a:t>
            </a:r>
          </a:p>
        </p:txBody>
      </p:sp>
      <p:sp>
        <p:nvSpPr>
          <p:cNvPr id="277" name="Shape 277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Why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Questions?</a:t>
            </a:r>
          </a:p>
        </p:txBody>
      </p:sp>
      <p:sp>
        <p:nvSpPr>
          <p:cNvPr id="283" name="Shape 28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Effective Visualizations</a:t>
            </a:r>
          </a:p>
        </p:txBody>
      </p:sp>
      <p:sp>
        <p:nvSpPr>
          <p:cNvPr id="289" name="Shape 28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Not Effective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See: viz.wtf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lt1"/>
                </a:solidFill>
              </a:rPr>
              <a:t>sesee</a:t>
            </a:r>
          </a:p>
        </p:txBody>
      </p:sp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38" y="1450625"/>
            <a:ext cx="6645725" cy="349387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Effective Visualizations: Tufte</a:t>
            </a:r>
          </a:p>
        </p:txBody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844425" y="1586325"/>
            <a:ext cx="71280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Clear, detailed, and thorough labeling and appropriate scales. Size of the graphic effect should be directly proportional to the numerical quantities (“lie factor”)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Maximize data-ink ratio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800"/>
              <a:t>Avoid chart junk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Effective Visualization</a:t>
            </a:r>
            <a:r>
              <a:rPr b="1" i="0" lang="en" sz="2400"/>
              <a:t>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Graphical Integrity</a:t>
            </a:r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Scale Distortion</a:t>
            </a:r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5" y="1398175"/>
            <a:ext cx="4817589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425" y="1398175"/>
            <a:ext cx="4817589" cy="355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0289" y="1398175"/>
            <a:ext cx="2491159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0" y="1985412"/>
            <a:ext cx="3360949" cy="193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50" y="1985412"/>
            <a:ext cx="3360949" cy="193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025" y="1602950"/>
            <a:ext cx="5352474" cy="2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Motivations</a:t>
            </a:r>
          </a:p>
        </p:txBody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844425" y="1586325"/>
            <a:ext cx="73338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-558800" lvl="0" marL="8763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AutoNum type="arabicPeriod"/>
            </a:pPr>
            <a:r>
              <a:rPr lang="en">
                <a:solidFill>
                  <a:srgbClr val="0099FF"/>
                </a:solidFill>
              </a:rPr>
              <a:t>Visualization is important</a:t>
            </a:r>
            <a:r>
              <a:rPr lang="en">
                <a:solidFill>
                  <a:srgbClr val="000000"/>
                </a:solidFill>
              </a:rPr>
              <a:t>.</a:t>
            </a:r>
          </a:p>
          <a:p>
            <a:pPr indent="-558800" lvl="0" marL="8763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AutoNum type="arabicPeriod"/>
            </a:pPr>
            <a:r>
              <a:rPr lang="en"/>
              <a:t>We will teach you how to make </a:t>
            </a:r>
            <a:r>
              <a:rPr lang="en">
                <a:solidFill>
                  <a:srgbClr val="0099FF"/>
                </a:solidFill>
              </a:rPr>
              <a:t>Effective Visualization</a:t>
            </a:r>
            <a:r>
              <a:rPr lang="en"/>
              <a:t>.</a:t>
            </a:r>
          </a:p>
          <a:p>
            <a:pPr indent="-558800" lvl="0" marL="876300" rtl="0">
              <a:spcBef>
                <a:spcPts val="0"/>
              </a:spcBef>
              <a:buClr>
                <a:schemeClr val="dk1"/>
              </a:buClr>
              <a:buSzPct val="100000"/>
              <a:buFont typeface="Crimson Text"/>
              <a:buAutoNum type="arabicPeriod"/>
            </a:pPr>
            <a:r>
              <a:rPr lang="en"/>
              <a:t>We will teach you how to do </a:t>
            </a:r>
            <a:r>
              <a:rPr lang="en">
                <a:solidFill>
                  <a:srgbClr val="0099FF"/>
                </a:solidFill>
              </a:rPr>
              <a:t>Exploratory Data Analysis</a:t>
            </a:r>
            <a:r>
              <a:rPr lang="en"/>
              <a:t>.</a:t>
            </a:r>
          </a:p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023" y="1590325"/>
            <a:ext cx="4763950" cy="318012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00" y="1410250"/>
            <a:ext cx="5694788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4512" y="1279900"/>
            <a:ext cx="6114966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7187" y="1322075"/>
            <a:ext cx="6050684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050" y="1279900"/>
            <a:ext cx="4833896" cy="355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</a:t>
            </a:r>
            <a:r>
              <a:rPr lang="en">
                <a:solidFill>
                  <a:srgbClr val="0099FF"/>
                </a:solidFill>
              </a:rPr>
              <a:t>Scale Distortion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387" y="1358825"/>
            <a:ext cx="5004265" cy="355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Scale Distortions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844425" y="1586325"/>
            <a:ext cx="59715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Take home messages</a:t>
            </a:r>
            <a:r>
              <a:rPr lang="en" sz="1800"/>
              <a:t>: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</a:pPr>
            <a:r>
              <a:rPr lang="en" sz="1800"/>
              <a:t>Start your graph </a:t>
            </a:r>
            <a:r>
              <a:rPr lang="en" sz="1800">
                <a:solidFill>
                  <a:srgbClr val="0099FF"/>
                </a:solidFill>
              </a:rPr>
              <a:t>from 0.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</a:pPr>
            <a:r>
              <a:rPr lang="en" sz="1800">
                <a:solidFill>
                  <a:srgbClr val="0099FF"/>
                </a:solidFill>
              </a:rPr>
              <a:t>Don’t tilt the graph..</a:t>
            </a: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</a:pPr>
            <a:r>
              <a:rPr lang="en" sz="1800">
                <a:solidFill>
                  <a:srgbClr val="000000"/>
                </a:solidFill>
              </a:rPr>
              <a:t>Be </a:t>
            </a:r>
            <a:r>
              <a:rPr lang="en" sz="1800">
                <a:solidFill>
                  <a:srgbClr val="0099FF"/>
                </a:solidFill>
              </a:rPr>
              <a:t>honest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Questions?</a:t>
            </a: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Effective Visualization: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Maximize Data-to-Ink Ratio</a:t>
            </a:r>
          </a:p>
        </p:txBody>
      </p:sp>
      <p:sp>
        <p:nvSpPr>
          <p:cNvPr id="387" name="Shape 387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Maximize Data-Ink Ratio</a:t>
            </a:r>
          </a:p>
        </p:txBody>
      </p:sp>
      <p:pic>
        <p:nvPicPr>
          <p:cNvPr id="393" name="Shape 3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0" y="1314370"/>
            <a:ext cx="4916549" cy="105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037" y="2365399"/>
            <a:ext cx="3941924" cy="269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Contents</a:t>
            </a: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Shape 3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4250" y="1314370"/>
            <a:ext cx="4916549" cy="1051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599" y="2517800"/>
            <a:ext cx="3586797" cy="247329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Shape 401"/>
          <p:cNvSpPr txBox="1"/>
          <p:nvPr>
            <p:ph type="title"/>
          </p:nvPr>
        </p:nvSpPr>
        <p:spPr>
          <a:xfrm>
            <a:off x="286000" y="2774937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</a:rPr>
              <a:t>Maximize Data-Ink Ratio</a:t>
            </a:r>
          </a:p>
        </p:txBody>
      </p:sp>
      <p:sp>
        <p:nvSpPr>
          <p:cNvPr id="402" name="Shape 40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Maximize Data-Ink Ratio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Effective Visualization: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Avoid Chart Junk</a:t>
            </a:r>
          </a:p>
        </p:txBody>
      </p:sp>
      <p:sp>
        <p:nvSpPr>
          <p:cNvPr id="408" name="Shape 40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844425" y="1205325"/>
            <a:ext cx="59715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800"/>
              <a:t>Extraneous visual elements that distract from the message</a:t>
            </a:r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437" y="1601499"/>
            <a:ext cx="4555124" cy="3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Chart Junk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387" y="1290775"/>
            <a:ext cx="4763224" cy="36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Shape 421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Chart Junk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5337" y="1276074"/>
            <a:ext cx="4993324" cy="37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Chart Junk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Shape 4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137" y="1342174"/>
            <a:ext cx="4555725" cy="3546048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Chart Junk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Shape 4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991" y="1496525"/>
            <a:ext cx="4560023" cy="3303551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Chart Junk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Shape 4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800" y="1518550"/>
            <a:ext cx="4770398" cy="34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Shape 44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Chart Junk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Don’t: 3D Pie Chart are Bad</a:t>
            </a:r>
          </a:p>
        </p:txBody>
      </p:sp>
      <p:pic>
        <p:nvPicPr>
          <p:cNvPr id="451" name="Shape 4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750" y="1279902"/>
            <a:ext cx="6150498" cy="3708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</a:t>
            </a:r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7062" y="1317350"/>
            <a:ext cx="5289870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844425" y="422500"/>
            <a:ext cx="70965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Contents: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844425" y="1279900"/>
            <a:ext cx="5971500" cy="34548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/>
              <a:t>Why Visualization Important 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To understand the data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Computationally Cheap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Descriptive Statistics cannot tell the story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FF"/>
              </a:buClr>
              <a:buSzPct val="100000"/>
              <a:buFont typeface="Crimson Text"/>
              <a:buAutoNum type="arabicPeriod"/>
            </a:pPr>
            <a:r>
              <a:rPr lang="en"/>
              <a:t>Effective Data Visualization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/>
              <a:t>Data Visualization Integrity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Maximize Data-to-Ink ratio</a:t>
            </a:r>
          </a:p>
          <a:p>
            <a:pPr indent="-342900" lvl="1" marL="914400" rtl="0">
              <a:spcBef>
                <a:spcPts val="0"/>
              </a:spcBef>
              <a:buSzPct val="100000"/>
              <a:buAutoNum type="alphaLcPeriod"/>
            </a:pPr>
            <a:r>
              <a:rPr lang="en">
                <a:solidFill>
                  <a:srgbClr val="000000"/>
                </a:solidFill>
              </a:rPr>
              <a:t>Avoid Chart Junk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/>
              <a:t>Exploratory Data Analysis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Tools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Perceptual Effectiveness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Questions?</a:t>
            </a:r>
          </a:p>
        </p:txBody>
      </p:sp>
      <p:sp>
        <p:nvSpPr>
          <p:cNvPr id="463" name="Shape 463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Exploratory Data Analysis</a:t>
            </a:r>
          </a:p>
        </p:txBody>
      </p:sp>
      <p:sp>
        <p:nvSpPr>
          <p:cNvPr id="469" name="Shape 469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Exploratory Data Analysis: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Tools</a:t>
            </a:r>
          </a:p>
        </p:txBody>
      </p:sp>
      <p:sp>
        <p:nvSpPr>
          <p:cNvPr id="475" name="Shape 47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Chart Suggestion - A Thought Starter</a:t>
            </a:r>
          </a:p>
        </p:txBody>
      </p:sp>
      <p:pic>
        <p:nvPicPr>
          <p:cNvPr id="481" name="Shape 4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75" y="1188875"/>
            <a:ext cx="5544325" cy="38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Comparison - Bar Chart</a:t>
            </a: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3412" y="1279900"/>
            <a:ext cx="5091319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Bar vs Line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925" y="1364075"/>
            <a:ext cx="4666309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Trends</a:t>
            </a:r>
          </a:p>
        </p:txBody>
      </p:sp>
      <p:pic>
        <p:nvPicPr>
          <p:cNvPr id="499" name="Shape 4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12" y="1159175"/>
            <a:ext cx="7667523" cy="3855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Proportions - Pie Charts</a:t>
            </a:r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237" y="1620450"/>
            <a:ext cx="4763524" cy="312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Proportions - Pie Charts</a:t>
            </a:r>
          </a:p>
        </p:txBody>
      </p:sp>
      <p:pic>
        <p:nvPicPr>
          <p:cNvPr id="511" name="Shape 5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50" y="1593125"/>
            <a:ext cx="2403524" cy="257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198" y="1983213"/>
            <a:ext cx="2640749" cy="198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673" y="2903999"/>
            <a:ext cx="3700800" cy="216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Proportions - Stacked Bar Chart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9625" y="1323050"/>
            <a:ext cx="6824745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idx="1" type="body"/>
          </p:nvPr>
        </p:nvSpPr>
        <p:spPr>
          <a:xfrm>
            <a:off x="844425" y="1586325"/>
            <a:ext cx="70179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0099FF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</a:rPr>
              <a:t>Source of slides</a:t>
            </a:r>
            <a:r>
              <a:rPr lang="en" sz="1800">
                <a:solidFill>
                  <a:srgbClr val="0099FF"/>
                </a:solidFill>
              </a:rPr>
              <a:t>:</a:t>
            </a:r>
            <a:r>
              <a:rPr lang="en" sz="1800"/>
              <a:t> </a:t>
            </a:r>
            <a:br>
              <a:rPr lang="en" sz="1800"/>
            </a:br>
            <a:r>
              <a:rPr lang="en" sz="1800"/>
              <a:t>Most of the slides are from Data Sciences class 109, Harvard, Joe Biltzstein</a:t>
            </a:r>
          </a:p>
        </p:txBody>
      </p:sp>
      <p:sp>
        <p:nvSpPr>
          <p:cNvPr id="186" name="Shape 186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Effective Data Visualization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</a:t>
            </a:r>
          </a:p>
        </p:txBody>
      </p:sp>
      <p:pic>
        <p:nvPicPr>
          <p:cNvPr id="525" name="Shape 5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037" y="1528174"/>
            <a:ext cx="6949924" cy="3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Correlation - Scatter Plot</a:t>
            </a:r>
          </a:p>
        </p:txBody>
      </p:sp>
      <p:pic>
        <p:nvPicPr>
          <p:cNvPr id="531" name="Shape 5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575" y="1140975"/>
            <a:ext cx="5616998" cy="39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Don’t</a:t>
            </a:r>
          </a:p>
        </p:txBody>
      </p:sp>
      <p:pic>
        <p:nvPicPr>
          <p:cNvPr id="537" name="Shape 5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900" y="1279900"/>
            <a:ext cx="3229575" cy="26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200" y="422499"/>
            <a:ext cx="2854816" cy="23146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539" name="Shape 5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1875" y="2967749"/>
            <a:ext cx="2472976" cy="20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Distributions - Histogram</a:t>
            </a:r>
          </a:p>
        </p:txBody>
      </p:sp>
      <p:pic>
        <p:nvPicPr>
          <p:cNvPr id="545" name="Shape 5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475" y="1279900"/>
            <a:ext cx="3633051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Distributions - Histogram - Binwidth</a:t>
            </a:r>
          </a:p>
        </p:txBody>
      </p:sp>
      <p:pic>
        <p:nvPicPr>
          <p:cNvPr id="551" name="Shape 5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1624" y="1279900"/>
            <a:ext cx="3702643" cy="355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75" y="1279900"/>
            <a:ext cx="3633051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Distributions - Density</a:t>
            </a:r>
          </a:p>
        </p:txBody>
      </p:sp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9900" y="1414075"/>
            <a:ext cx="3638355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Exploratory Data Analysis: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Perceptual Effectiveness</a:t>
            </a:r>
          </a:p>
        </p:txBody>
      </p:sp>
      <p:sp>
        <p:nvSpPr>
          <p:cNvPr id="564" name="Shape 56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Hom much longer?</a:t>
            </a:r>
          </a:p>
        </p:txBody>
      </p:sp>
      <p:pic>
        <p:nvPicPr>
          <p:cNvPr id="570" name="Shape 5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12" y="1485075"/>
            <a:ext cx="4927375" cy="275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Hom much larger area?</a:t>
            </a:r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750" y="1711449"/>
            <a:ext cx="4058650" cy="278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Hom much darker?</a:t>
            </a:r>
          </a:p>
        </p:txBody>
      </p:sp>
      <p:pic>
        <p:nvPicPr>
          <p:cNvPr id="582" name="Shape 5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9850" y="1893550"/>
            <a:ext cx="3458449" cy="243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Why Visualization Important</a:t>
            </a:r>
          </a:p>
        </p:txBody>
      </p:sp>
      <p:sp>
        <p:nvSpPr>
          <p:cNvPr id="192" name="Shape 192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Hom much different?</a:t>
            </a:r>
          </a:p>
        </p:txBody>
      </p:sp>
      <p:pic>
        <p:nvPicPr>
          <p:cNvPr id="588" name="Shape 5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450" y="1602225"/>
            <a:ext cx="3391475" cy="231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Shape 5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9849" y="3487925"/>
            <a:ext cx="3100524" cy="9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Shape 5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375" y="152400"/>
            <a:ext cx="60195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Most Effective</a:t>
            </a:r>
          </a:p>
        </p:txBody>
      </p:sp>
      <p:pic>
        <p:nvPicPr>
          <p:cNvPr id="600" name="Shape 6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150" y="1356424"/>
            <a:ext cx="5715850" cy="34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Shape 605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Less</a:t>
            </a:r>
            <a:r>
              <a:rPr lang="en">
                <a:solidFill>
                  <a:srgbClr val="0099FF"/>
                </a:solidFill>
              </a:rPr>
              <a:t> Effective</a:t>
            </a:r>
          </a:p>
        </p:txBody>
      </p:sp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537" y="1383725"/>
            <a:ext cx="5082923" cy="31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Bar vs Pie Chart</a:t>
            </a:r>
          </a:p>
        </p:txBody>
      </p:sp>
      <p:pic>
        <p:nvPicPr>
          <p:cNvPr id="612" name="Shape 6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3037" y="1521750"/>
            <a:ext cx="5692075" cy="275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Least Effective</a:t>
            </a:r>
          </a:p>
        </p:txBody>
      </p:sp>
      <p:pic>
        <p:nvPicPr>
          <p:cNvPr id="618" name="Shape 6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725" y="1377675"/>
            <a:ext cx="5780555" cy="355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2600"/>
              <a:t>Use Color Strategically</a:t>
            </a: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 txBox="1"/>
          <p:nvPr>
            <p:ph type="title"/>
          </p:nvPr>
        </p:nvSpPr>
        <p:spPr>
          <a:xfrm>
            <a:off x="844425" y="422500"/>
            <a:ext cx="77493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Use Color to Discriminate</a:t>
            </a:r>
          </a:p>
        </p:txBody>
      </p:sp>
      <p:pic>
        <p:nvPicPr>
          <p:cNvPr id="630" name="Shape 6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837" y="1432300"/>
            <a:ext cx="4948315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Colors for Categories</a:t>
            </a:r>
          </a:p>
        </p:txBody>
      </p:sp>
      <p:sp>
        <p:nvSpPr>
          <p:cNvPr id="636" name="Shape 636"/>
          <p:cNvSpPr txBox="1"/>
          <p:nvPr>
            <p:ph idx="1" type="body"/>
          </p:nvPr>
        </p:nvSpPr>
        <p:spPr>
          <a:xfrm>
            <a:off x="844425" y="1662525"/>
            <a:ext cx="5971500" cy="31485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1800"/>
              <a:t>Do not use more than 5-8 colors at once</a:t>
            </a:r>
          </a:p>
        </p:txBody>
      </p:sp>
      <p:pic>
        <p:nvPicPr>
          <p:cNvPr id="637" name="Shape 6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437" y="2359675"/>
            <a:ext cx="5749125" cy="20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Colors for Quantitative Data</a:t>
            </a:r>
          </a:p>
        </p:txBody>
      </p:sp>
      <p:pic>
        <p:nvPicPr>
          <p:cNvPr id="643" name="Shape 6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00" y="1279900"/>
            <a:ext cx="6943536" cy="37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b="1" i="0" lang="en" sz="2400"/>
              <a:t>Why Visualization Important:</a:t>
            </a:r>
          </a:p>
          <a:p>
            <a:pPr indent="0" lvl="0" rtl="0" algn="ctr">
              <a:spcBef>
                <a:spcPts val="0"/>
              </a:spcBef>
              <a:buNone/>
            </a:pPr>
            <a:r>
              <a:rPr b="1" i="0" lang="en" sz="3600">
                <a:solidFill>
                  <a:schemeClr val="lt1"/>
                </a:solidFill>
              </a:rPr>
              <a:t>To Understand the Data</a:t>
            </a:r>
          </a:p>
        </p:txBody>
      </p:sp>
      <p:sp>
        <p:nvSpPr>
          <p:cNvPr id="198" name="Shape 198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Rainbow Colormap</a:t>
            </a:r>
          </a:p>
        </p:txBody>
      </p:sp>
      <p:pic>
        <p:nvPicPr>
          <p:cNvPr id="649" name="Shape 6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898" y="1576466"/>
            <a:ext cx="7096199" cy="3158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Rainbow Colormap</a:t>
            </a:r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62" y="1654799"/>
            <a:ext cx="7606075" cy="311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Avoid Rainbow Color</a:t>
            </a:r>
          </a:p>
        </p:txBody>
      </p:sp>
      <p:pic>
        <p:nvPicPr>
          <p:cNvPr id="661" name="Shape 6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937" y="1279900"/>
            <a:ext cx="5902133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Color Blindness</a:t>
            </a: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012" y="1279900"/>
            <a:ext cx="6545979" cy="35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Color Blindness</a:t>
            </a:r>
          </a:p>
        </p:txBody>
      </p:sp>
      <p:pic>
        <p:nvPicPr>
          <p:cNvPr id="673" name="Shape 6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837" y="1633525"/>
            <a:ext cx="4410325" cy="32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 txBox="1"/>
          <p:nvPr>
            <p:ph type="title"/>
          </p:nvPr>
        </p:nvSpPr>
        <p:spPr>
          <a:xfrm>
            <a:off x="844425" y="422500"/>
            <a:ext cx="70962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Color Brewer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425" y="1757149"/>
            <a:ext cx="6393148" cy="26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Questions?</a:t>
            </a:r>
          </a:p>
        </p:txBody>
      </p:sp>
      <p:sp>
        <p:nvSpPr>
          <p:cNvPr id="685" name="Shape 685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idx="1" type="body"/>
          </p:nvPr>
        </p:nvSpPr>
        <p:spPr>
          <a:xfrm>
            <a:off x="651450" y="1362950"/>
            <a:ext cx="7071300" cy="2744400"/>
          </a:xfrm>
          <a:prstGeom prst="rect">
            <a:avLst/>
          </a:prstGeom>
        </p:spPr>
        <p:txBody>
          <a:bodyPr anchorCtr="0" anchor="ctr" bIns="91450" lIns="91450" rIns="91450" wrap="square" tIns="91450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b="1" i="0" lang="en" sz="3600"/>
              <a:t>Thank you</a:t>
            </a: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92" name="Shape 692"/>
          <p:cNvSpPr txBox="1"/>
          <p:nvPr/>
        </p:nvSpPr>
        <p:spPr>
          <a:xfrm>
            <a:off x="5454175" y="4196125"/>
            <a:ext cx="264600" cy="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3" name="Shape 693"/>
          <p:cNvSpPr txBox="1"/>
          <p:nvPr/>
        </p:nvSpPr>
        <p:spPr>
          <a:xfrm>
            <a:off x="5235550" y="4104050"/>
            <a:ext cx="2140200" cy="7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Adityo Sanjaya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Crimson Text"/>
                <a:ea typeface="Crimson Text"/>
                <a:cs typeface="Crimson Text"/>
                <a:sym typeface="Crimson Text"/>
              </a:rPr>
              <a:t>Haqi Muflih</a:t>
            </a:r>
          </a:p>
        </p:txBody>
      </p:sp>
      <p:pic>
        <p:nvPicPr>
          <p:cNvPr id="694" name="Shape 6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3" y="147349"/>
            <a:ext cx="2354523" cy="2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7650" y="123725"/>
            <a:ext cx="4875399" cy="48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>
            <p:ph idx="12" type="sldNum"/>
          </p:nvPr>
        </p:nvSpPr>
        <p:spPr>
          <a:xfrm>
            <a:off x="8556783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05" name="Shape 205"/>
          <p:cNvSpPr txBox="1"/>
          <p:nvPr>
            <p:ph type="title"/>
          </p:nvPr>
        </p:nvSpPr>
        <p:spPr>
          <a:xfrm>
            <a:off x="844425" y="422500"/>
            <a:ext cx="7779000" cy="857400"/>
          </a:xfrm>
          <a:prstGeom prst="rect">
            <a:avLst/>
          </a:prstGeom>
        </p:spPr>
        <p:txBody>
          <a:bodyPr anchorCtr="0" anchor="t" bIns="91450" lIns="91450" rIns="91450" wrap="square" tIns="9145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Why</a:t>
            </a:r>
            <a:r>
              <a:rPr lang="en" sz="2400"/>
              <a:t>:</a:t>
            </a:r>
            <a:r>
              <a:rPr lang="en" sz="2400">
                <a:solidFill>
                  <a:srgbClr val="0099FF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99FF"/>
                </a:solidFill>
              </a:rPr>
              <a:t>To Understand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99FF"/>
              </a:solidFill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587800" y="1790425"/>
            <a:ext cx="3277800" cy="6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Modeling Philosophy</a:t>
            </a: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:</a:t>
            </a:r>
            <a:br>
              <a:rPr lang="en" sz="1800">
                <a:latin typeface="Crimson Text"/>
                <a:ea typeface="Crimson Text"/>
                <a:cs typeface="Crimson Text"/>
                <a:sym typeface="Crimson Text"/>
              </a:rPr>
            </a:b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You have to know the data, how the real world system generate the data, then you can build a “good” model.</a:t>
            </a:r>
          </a:p>
          <a:p>
            <a:pPr lvl="0" rtl="0" algn="just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  <a:p>
            <a:pPr lvl="0" rtl="0" algn="just">
              <a:spcBef>
                <a:spcPts val="0"/>
              </a:spcBef>
              <a:buNone/>
            </a:pPr>
            <a:r>
              <a:rPr lang="en" sz="1800">
                <a:solidFill>
                  <a:srgbClr val="0099FF"/>
                </a:solidFill>
                <a:latin typeface="Crimson Text"/>
                <a:ea typeface="Crimson Text"/>
                <a:cs typeface="Crimson Text"/>
                <a:sym typeface="Crimson Text"/>
              </a:rPr>
              <a:t>Remember: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1800">
                <a:latin typeface="Crimson Text"/>
                <a:ea typeface="Crimson Text"/>
                <a:cs typeface="Crimson Text"/>
                <a:sym typeface="Crimson Text"/>
              </a:rPr>
              <a:t>Data Generating Process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 sz="1800">
              <a:latin typeface="Crimson Text"/>
              <a:ea typeface="Crimson Text"/>
              <a:cs typeface="Crimson Text"/>
              <a:sym typeface="Crimson Tex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dele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dele templat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